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64" r:id="rId3"/>
    <p:sldId id="266" r:id="rId4"/>
    <p:sldId id="258" r:id="rId5"/>
    <p:sldId id="259" r:id="rId6"/>
    <p:sldId id="260" r:id="rId7"/>
    <p:sldId id="261" r:id="rId8"/>
    <p:sldId id="257" r:id="rId9"/>
    <p:sldId id="262" r:id="rId10"/>
    <p:sldId id="267" r:id="rId11"/>
    <p:sldId id="270" r:id="rId12"/>
    <p:sldId id="265" r:id="rId13"/>
    <p:sldId id="268" r:id="rId14"/>
    <p:sldId id="271" r:id="rId15"/>
    <p:sldId id="269" r:id="rId16"/>
    <p:sldId id="263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1" autoAdjust="0"/>
    <p:restoredTop sz="94660"/>
  </p:normalViewPr>
  <p:slideViewPr>
    <p:cSldViewPr>
      <p:cViewPr varScale="1">
        <p:scale>
          <a:sx n="74" d="100"/>
          <a:sy n="74" d="100"/>
        </p:scale>
        <p:origin x="145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F0764C-2063-4448-9280-7A3A0980929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6EC7C4-15E3-45F3-A053-7831F37134E1}">
      <dgm:prSet phldrT="[Text]"/>
      <dgm:spPr/>
      <dgm:t>
        <a:bodyPr/>
        <a:lstStyle/>
        <a:p>
          <a:r>
            <a:rPr lang="en-US" dirty="0" smtClean="0"/>
            <a:t>Legislation introduced in the House or Senate</a:t>
          </a:r>
          <a:endParaRPr lang="en-US" dirty="0"/>
        </a:p>
      </dgm:t>
    </dgm:pt>
    <dgm:pt modelId="{D6A8315D-3B6E-4C70-A199-B14F747C37F6}" type="parTrans" cxnId="{31B3B158-FA81-4115-ACCA-740A2DD27C4C}">
      <dgm:prSet/>
      <dgm:spPr/>
      <dgm:t>
        <a:bodyPr/>
        <a:lstStyle/>
        <a:p>
          <a:endParaRPr lang="en-US"/>
        </a:p>
      </dgm:t>
    </dgm:pt>
    <dgm:pt modelId="{5AD3A916-C138-4F81-9615-33DA604E753C}" type="sibTrans" cxnId="{31B3B158-FA81-4115-ACCA-740A2DD27C4C}">
      <dgm:prSet/>
      <dgm:spPr/>
      <dgm:t>
        <a:bodyPr/>
        <a:lstStyle/>
        <a:p>
          <a:endParaRPr lang="en-US"/>
        </a:p>
      </dgm:t>
    </dgm:pt>
    <dgm:pt modelId="{EF1FCD0C-581F-4EBC-BF46-812EA74AA4A0}">
      <dgm:prSet phldrT="[Text]"/>
      <dgm:spPr/>
      <dgm:t>
        <a:bodyPr/>
        <a:lstStyle/>
        <a:p>
          <a:r>
            <a:rPr lang="en-US" dirty="0" smtClean="0"/>
            <a:t>Amendment is approved in the first chamber</a:t>
          </a:r>
          <a:endParaRPr lang="en-US" dirty="0"/>
        </a:p>
      </dgm:t>
    </dgm:pt>
    <dgm:pt modelId="{08D60A2E-95A1-43D4-A76E-88B275D83A3B}" type="parTrans" cxnId="{4C1340EA-2BF4-4861-888C-C918EFB4D4DF}">
      <dgm:prSet/>
      <dgm:spPr/>
      <dgm:t>
        <a:bodyPr/>
        <a:lstStyle/>
        <a:p>
          <a:endParaRPr lang="en-US"/>
        </a:p>
      </dgm:t>
    </dgm:pt>
    <dgm:pt modelId="{2B485832-2536-4220-9434-B1951AC93DE5}" type="sibTrans" cxnId="{4C1340EA-2BF4-4861-888C-C918EFB4D4DF}">
      <dgm:prSet/>
      <dgm:spPr/>
      <dgm:t>
        <a:bodyPr/>
        <a:lstStyle/>
        <a:p>
          <a:endParaRPr lang="en-US"/>
        </a:p>
      </dgm:t>
    </dgm:pt>
    <dgm:pt modelId="{C053D44F-96BC-4D75-A4ED-483FDA3B8B41}">
      <dgm:prSet phldrT="[Text]"/>
      <dgm:spPr/>
      <dgm:t>
        <a:bodyPr/>
        <a:lstStyle/>
        <a:p>
          <a:r>
            <a:rPr lang="en-US" dirty="0" smtClean="0"/>
            <a:t>Amendment is approved in the second chamber</a:t>
          </a:r>
          <a:endParaRPr lang="en-US" dirty="0"/>
        </a:p>
      </dgm:t>
    </dgm:pt>
    <dgm:pt modelId="{78F093C6-AC25-45DD-92B8-9A5D670BF28B}" type="parTrans" cxnId="{730C0E0C-5BC6-4E0D-BD14-944C6195DA6F}">
      <dgm:prSet/>
      <dgm:spPr/>
      <dgm:t>
        <a:bodyPr/>
        <a:lstStyle/>
        <a:p>
          <a:endParaRPr lang="en-US"/>
        </a:p>
      </dgm:t>
    </dgm:pt>
    <dgm:pt modelId="{671B8926-0122-49B5-988F-3C545DD612E0}" type="sibTrans" cxnId="{730C0E0C-5BC6-4E0D-BD14-944C6195DA6F}">
      <dgm:prSet/>
      <dgm:spPr/>
      <dgm:t>
        <a:bodyPr/>
        <a:lstStyle/>
        <a:p>
          <a:endParaRPr lang="en-US"/>
        </a:p>
      </dgm:t>
    </dgm:pt>
    <dgm:pt modelId="{96493BE2-E4B5-4DF6-9234-B5F952881E47}">
      <dgm:prSet phldrT="[Text]"/>
      <dgm:spPr/>
      <dgm:t>
        <a:bodyPr/>
        <a:lstStyle/>
        <a:p>
          <a:r>
            <a:rPr lang="en-US" dirty="0" smtClean="0"/>
            <a:t>Each state must introduce legislation in both the state house and senate</a:t>
          </a:r>
          <a:endParaRPr lang="en-US" dirty="0"/>
        </a:p>
      </dgm:t>
    </dgm:pt>
    <dgm:pt modelId="{AFA7663A-02EB-4660-8C4C-CC75D5D16933}" type="parTrans" cxnId="{57A0C079-4564-4EAF-832A-1A5020D72113}">
      <dgm:prSet/>
      <dgm:spPr/>
      <dgm:t>
        <a:bodyPr/>
        <a:lstStyle/>
        <a:p>
          <a:endParaRPr lang="en-US"/>
        </a:p>
      </dgm:t>
    </dgm:pt>
    <dgm:pt modelId="{F9199764-2AAD-4ACE-A827-1DED648B9F47}" type="sibTrans" cxnId="{57A0C079-4564-4EAF-832A-1A5020D72113}">
      <dgm:prSet/>
      <dgm:spPr/>
      <dgm:t>
        <a:bodyPr/>
        <a:lstStyle/>
        <a:p>
          <a:endParaRPr lang="en-US"/>
        </a:p>
      </dgm:t>
    </dgm:pt>
    <dgm:pt modelId="{C9822962-3497-40A2-970C-3EAD6B2A015F}">
      <dgm:prSet phldrT="[Text]"/>
      <dgm:spPr/>
      <dgm:t>
        <a:bodyPr/>
        <a:lstStyle/>
        <a:p>
          <a:r>
            <a:rPr lang="en-US" dirty="0" smtClean="0"/>
            <a:t>The amendment must be approved by both state chambers</a:t>
          </a:r>
          <a:endParaRPr lang="en-US" dirty="0"/>
        </a:p>
      </dgm:t>
    </dgm:pt>
    <dgm:pt modelId="{9BFE3D25-2256-4C35-A8A3-A18C4DAB1F5A}" type="parTrans" cxnId="{A704A9C2-257F-439A-96B5-B37EDC7DC78C}">
      <dgm:prSet/>
      <dgm:spPr/>
      <dgm:t>
        <a:bodyPr/>
        <a:lstStyle/>
        <a:p>
          <a:endParaRPr lang="en-US"/>
        </a:p>
      </dgm:t>
    </dgm:pt>
    <dgm:pt modelId="{2CCC987F-0137-4204-8F0C-5EE26B24C9E5}" type="sibTrans" cxnId="{A704A9C2-257F-439A-96B5-B37EDC7DC78C}">
      <dgm:prSet/>
      <dgm:spPr/>
      <dgm:t>
        <a:bodyPr/>
        <a:lstStyle/>
        <a:p>
          <a:endParaRPr lang="en-US"/>
        </a:p>
      </dgm:t>
    </dgm:pt>
    <dgm:pt modelId="{33680979-CC3C-4F6D-87A7-007A838415F7}">
      <dgm:prSet phldrT="[Text]"/>
      <dgm:spPr/>
      <dgm:t>
        <a:bodyPr/>
        <a:lstStyle/>
        <a:p>
          <a:r>
            <a:rPr lang="en-US" dirty="0" smtClean="0"/>
            <a:t>38 states must approve the amendment in order for it to take effect</a:t>
          </a:r>
          <a:endParaRPr lang="en-US" dirty="0"/>
        </a:p>
      </dgm:t>
    </dgm:pt>
    <dgm:pt modelId="{7417E71D-B8FF-4427-8436-A0F25532381E}" type="parTrans" cxnId="{2B904C30-E059-49CC-B438-153E3EAFDC51}">
      <dgm:prSet/>
      <dgm:spPr/>
    </dgm:pt>
    <dgm:pt modelId="{4B092248-7072-4C03-9EE7-644E71BFBFD9}" type="sibTrans" cxnId="{2B904C30-E059-49CC-B438-153E3EAFDC51}">
      <dgm:prSet/>
      <dgm:spPr/>
    </dgm:pt>
    <dgm:pt modelId="{2D703B01-1BED-4305-82EA-9938A26A1DBB}" type="pres">
      <dgm:prSet presAssocID="{2BF0764C-2063-4448-9280-7A3A0980929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021976A-B273-4480-88AD-62AADCE1A785}" type="pres">
      <dgm:prSet presAssocID="{696EC7C4-15E3-45F3-A053-7831F37134E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8B4561-549A-43D6-B9BD-D17A79ABB5DF}" type="pres">
      <dgm:prSet presAssocID="{5AD3A916-C138-4F81-9615-33DA604E753C}" presName="sibTrans" presStyleLbl="sibTrans2D1" presStyleIdx="0" presStyleCnt="5"/>
      <dgm:spPr/>
      <dgm:t>
        <a:bodyPr/>
        <a:lstStyle/>
        <a:p>
          <a:endParaRPr lang="en-US"/>
        </a:p>
      </dgm:t>
    </dgm:pt>
    <dgm:pt modelId="{81BDB6A9-2610-46C6-8977-B99233DD0966}" type="pres">
      <dgm:prSet presAssocID="{5AD3A916-C138-4F81-9615-33DA604E753C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11898A04-791D-4E8D-A4E1-58752365F968}" type="pres">
      <dgm:prSet presAssocID="{EF1FCD0C-581F-4EBC-BF46-812EA74AA4A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0E3E4A-8D0D-4529-8DA9-C4979E136B98}" type="pres">
      <dgm:prSet presAssocID="{2B485832-2536-4220-9434-B1951AC93DE5}" presName="sibTrans" presStyleLbl="sibTrans2D1" presStyleIdx="1" presStyleCnt="5"/>
      <dgm:spPr/>
      <dgm:t>
        <a:bodyPr/>
        <a:lstStyle/>
        <a:p>
          <a:endParaRPr lang="en-US"/>
        </a:p>
      </dgm:t>
    </dgm:pt>
    <dgm:pt modelId="{EEEF3EAD-35C1-4897-ADFC-138AA0830FF5}" type="pres">
      <dgm:prSet presAssocID="{2B485832-2536-4220-9434-B1951AC93DE5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6957A530-59F9-468A-A4D7-FA1E35374355}" type="pres">
      <dgm:prSet presAssocID="{C053D44F-96BC-4D75-A4ED-483FDA3B8B4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17566F-AC83-4358-ABE6-79897D680CE8}" type="pres">
      <dgm:prSet presAssocID="{671B8926-0122-49B5-988F-3C545DD612E0}" presName="sibTrans" presStyleLbl="sibTrans2D1" presStyleIdx="2" presStyleCnt="5"/>
      <dgm:spPr/>
      <dgm:t>
        <a:bodyPr/>
        <a:lstStyle/>
        <a:p>
          <a:endParaRPr lang="en-US"/>
        </a:p>
      </dgm:t>
    </dgm:pt>
    <dgm:pt modelId="{C48AD5F3-6D03-4C38-BAA6-6343662EA11A}" type="pres">
      <dgm:prSet presAssocID="{671B8926-0122-49B5-988F-3C545DD612E0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5D29396-0FBE-4529-9C7E-BD398E4AF44B}" type="pres">
      <dgm:prSet presAssocID="{96493BE2-E4B5-4DF6-9234-B5F952881E4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D7BC26-83FE-4738-B191-A0C2A2615E98}" type="pres">
      <dgm:prSet presAssocID="{F9199764-2AAD-4ACE-A827-1DED648B9F47}" presName="sibTrans" presStyleLbl="sibTrans2D1" presStyleIdx="3" presStyleCnt="5"/>
      <dgm:spPr/>
      <dgm:t>
        <a:bodyPr/>
        <a:lstStyle/>
        <a:p>
          <a:endParaRPr lang="en-US"/>
        </a:p>
      </dgm:t>
    </dgm:pt>
    <dgm:pt modelId="{7E38A858-0FD5-4989-90F8-FF96C8C60003}" type="pres">
      <dgm:prSet presAssocID="{F9199764-2AAD-4ACE-A827-1DED648B9F47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A9D47281-E741-4C49-9450-39ED1A117DC8}" type="pres">
      <dgm:prSet presAssocID="{C9822962-3497-40A2-970C-3EAD6B2A015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A5C72F-D58D-4800-B62A-8D236EFF9056}" type="pres">
      <dgm:prSet presAssocID="{2CCC987F-0137-4204-8F0C-5EE26B24C9E5}" presName="sibTrans" presStyleLbl="sibTrans2D1" presStyleIdx="4" presStyleCnt="5"/>
      <dgm:spPr/>
      <dgm:t>
        <a:bodyPr/>
        <a:lstStyle/>
        <a:p>
          <a:endParaRPr lang="en-US"/>
        </a:p>
      </dgm:t>
    </dgm:pt>
    <dgm:pt modelId="{BAD09A41-2617-45B3-B3E1-C13716D2E357}" type="pres">
      <dgm:prSet presAssocID="{2CCC987F-0137-4204-8F0C-5EE26B24C9E5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C29F3B23-F7FD-4B6E-A1CA-0A5FC684C001}" type="pres">
      <dgm:prSet presAssocID="{33680979-CC3C-4F6D-87A7-007A838415F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18AA6F-CF54-4E90-9282-47874FB40999}" type="presOf" srcId="{F9199764-2AAD-4ACE-A827-1DED648B9F47}" destId="{7E38A858-0FD5-4989-90F8-FF96C8C60003}" srcOrd="1" destOrd="0" presId="urn:microsoft.com/office/officeart/2005/8/layout/process5"/>
    <dgm:cxn modelId="{AAB646D7-FA2C-4A28-AB61-AC4F74529015}" type="presOf" srcId="{96493BE2-E4B5-4DF6-9234-B5F952881E47}" destId="{25D29396-0FBE-4529-9C7E-BD398E4AF44B}" srcOrd="0" destOrd="0" presId="urn:microsoft.com/office/officeart/2005/8/layout/process5"/>
    <dgm:cxn modelId="{4C1340EA-2BF4-4861-888C-C918EFB4D4DF}" srcId="{2BF0764C-2063-4448-9280-7A3A0980929E}" destId="{EF1FCD0C-581F-4EBC-BF46-812EA74AA4A0}" srcOrd="1" destOrd="0" parTransId="{08D60A2E-95A1-43D4-A76E-88B275D83A3B}" sibTransId="{2B485832-2536-4220-9434-B1951AC93DE5}"/>
    <dgm:cxn modelId="{CCA8E4D8-C64F-4F86-A6D4-3F01DFD53299}" type="presOf" srcId="{2CCC987F-0137-4204-8F0C-5EE26B24C9E5}" destId="{93A5C72F-D58D-4800-B62A-8D236EFF9056}" srcOrd="0" destOrd="0" presId="urn:microsoft.com/office/officeart/2005/8/layout/process5"/>
    <dgm:cxn modelId="{6FF71019-6836-437C-8E02-CA7F384A0165}" type="presOf" srcId="{2CCC987F-0137-4204-8F0C-5EE26B24C9E5}" destId="{BAD09A41-2617-45B3-B3E1-C13716D2E357}" srcOrd="1" destOrd="0" presId="urn:microsoft.com/office/officeart/2005/8/layout/process5"/>
    <dgm:cxn modelId="{0BA29485-E1CE-4EFA-887D-A16EF619B61D}" type="presOf" srcId="{671B8926-0122-49B5-988F-3C545DD612E0}" destId="{0217566F-AC83-4358-ABE6-79897D680CE8}" srcOrd="0" destOrd="0" presId="urn:microsoft.com/office/officeart/2005/8/layout/process5"/>
    <dgm:cxn modelId="{C60AB9A3-5CA9-4767-9B64-50A0253A1A43}" type="presOf" srcId="{671B8926-0122-49B5-988F-3C545DD612E0}" destId="{C48AD5F3-6D03-4C38-BAA6-6343662EA11A}" srcOrd="1" destOrd="0" presId="urn:microsoft.com/office/officeart/2005/8/layout/process5"/>
    <dgm:cxn modelId="{20D01426-D670-470C-8136-DFFEE4A52400}" type="presOf" srcId="{5AD3A916-C138-4F81-9615-33DA604E753C}" destId="{838B4561-549A-43D6-B9BD-D17A79ABB5DF}" srcOrd="0" destOrd="0" presId="urn:microsoft.com/office/officeart/2005/8/layout/process5"/>
    <dgm:cxn modelId="{730C0E0C-5BC6-4E0D-BD14-944C6195DA6F}" srcId="{2BF0764C-2063-4448-9280-7A3A0980929E}" destId="{C053D44F-96BC-4D75-A4ED-483FDA3B8B41}" srcOrd="2" destOrd="0" parTransId="{78F093C6-AC25-45DD-92B8-9A5D670BF28B}" sibTransId="{671B8926-0122-49B5-988F-3C545DD612E0}"/>
    <dgm:cxn modelId="{31B3B158-FA81-4115-ACCA-740A2DD27C4C}" srcId="{2BF0764C-2063-4448-9280-7A3A0980929E}" destId="{696EC7C4-15E3-45F3-A053-7831F37134E1}" srcOrd="0" destOrd="0" parTransId="{D6A8315D-3B6E-4C70-A199-B14F747C37F6}" sibTransId="{5AD3A916-C138-4F81-9615-33DA604E753C}"/>
    <dgm:cxn modelId="{B8EBB12A-CAFA-49D9-8883-8E18B6EACA91}" type="presOf" srcId="{C9822962-3497-40A2-970C-3EAD6B2A015F}" destId="{A9D47281-E741-4C49-9450-39ED1A117DC8}" srcOrd="0" destOrd="0" presId="urn:microsoft.com/office/officeart/2005/8/layout/process5"/>
    <dgm:cxn modelId="{57A0C079-4564-4EAF-832A-1A5020D72113}" srcId="{2BF0764C-2063-4448-9280-7A3A0980929E}" destId="{96493BE2-E4B5-4DF6-9234-B5F952881E47}" srcOrd="3" destOrd="0" parTransId="{AFA7663A-02EB-4660-8C4C-CC75D5D16933}" sibTransId="{F9199764-2AAD-4ACE-A827-1DED648B9F47}"/>
    <dgm:cxn modelId="{5E0FFA8E-B84D-4A74-B576-AB08E1CE721D}" type="presOf" srcId="{2B485832-2536-4220-9434-B1951AC93DE5}" destId="{600E3E4A-8D0D-4529-8DA9-C4979E136B98}" srcOrd="0" destOrd="0" presId="urn:microsoft.com/office/officeart/2005/8/layout/process5"/>
    <dgm:cxn modelId="{02DEB19B-9F0C-4D5B-95D5-A29A29ABC824}" type="presOf" srcId="{33680979-CC3C-4F6D-87A7-007A838415F7}" destId="{C29F3B23-F7FD-4B6E-A1CA-0A5FC684C001}" srcOrd="0" destOrd="0" presId="urn:microsoft.com/office/officeart/2005/8/layout/process5"/>
    <dgm:cxn modelId="{F0431F6D-86BB-468A-AB2B-2D8999270A4F}" type="presOf" srcId="{C053D44F-96BC-4D75-A4ED-483FDA3B8B41}" destId="{6957A530-59F9-468A-A4D7-FA1E35374355}" srcOrd="0" destOrd="0" presId="urn:microsoft.com/office/officeart/2005/8/layout/process5"/>
    <dgm:cxn modelId="{40757D42-C715-46B6-8DBE-FC738E927E50}" type="presOf" srcId="{696EC7C4-15E3-45F3-A053-7831F37134E1}" destId="{0021976A-B273-4480-88AD-62AADCE1A785}" srcOrd="0" destOrd="0" presId="urn:microsoft.com/office/officeart/2005/8/layout/process5"/>
    <dgm:cxn modelId="{9CB5389A-B51B-45AA-A834-0C3E22A5F8F9}" type="presOf" srcId="{5AD3A916-C138-4F81-9615-33DA604E753C}" destId="{81BDB6A9-2610-46C6-8977-B99233DD0966}" srcOrd="1" destOrd="0" presId="urn:microsoft.com/office/officeart/2005/8/layout/process5"/>
    <dgm:cxn modelId="{F2A73BD9-2C9C-40E1-AA61-155DBD2554B9}" type="presOf" srcId="{F9199764-2AAD-4ACE-A827-1DED648B9F47}" destId="{E4D7BC26-83FE-4738-B191-A0C2A2615E98}" srcOrd="0" destOrd="0" presId="urn:microsoft.com/office/officeart/2005/8/layout/process5"/>
    <dgm:cxn modelId="{EDC0FEFC-1FD8-4B71-9E45-5548897EE174}" type="presOf" srcId="{2B485832-2536-4220-9434-B1951AC93DE5}" destId="{EEEF3EAD-35C1-4897-ADFC-138AA0830FF5}" srcOrd="1" destOrd="0" presId="urn:microsoft.com/office/officeart/2005/8/layout/process5"/>
    <dgm:cxn modelId="{861BC494-1800-4775-918C-6D0003B6A4E0}" type="presOf" srcId="{2BF0764C-2063-4448-9280-7A3A0980929E}" destId="{2D703B01-1BED-4305-82EA-9938A26A1DBB}" srcOrd="0" destOrd="0" presId="urn:microsoft.com/office/officeart/2005/8/layout/process5"/>
    <dgm:cxn modelId="{A704A9C2-257F-439A-96B5-B37EDC7DC78C}" srcId="{2BF0764C-2063-4448-9280-7A3A0980929E}" destId="{C9822962-3497-40A2-970C-3EAD6B2A015F}" srcOrd="4" destOrd="0" parTransId="{9BFE3D25-2256-4C35-A8A3-A18C4DAB1F5A}" sibTransId="{2CCC987F-0137-4204-8F0C-5EE26B24C9E5}"/>
    <dgm:cxn modelId="{5D5627DB-1DB9-4597-8752-F04044D6785E}" type="presOf" srcId="{EF1FCD0C-581F-4EBC-BF46-812EA74AA4A0}" destId="{11898A04-791D-4E8D-A4E1-58752365F968}" srcOrd="0" destOrd="0" presId="urn:microsoft.com/office/officeart/2005/8/layout/process5"/>
    <dgm:cxn modelId="{2B904C30-E059-49CC-B438-153E3EAFDC51}" srcId="{2BF0764C-2063-4448-9280-7A3A0980929E}" destId="{33680979-CC3C-4F6D-87A7-007A838415F7}" srcOrd="5" destOrd="0" parTransId="{7417E71D-B8FF-4427-8436-A0F25532381E}" sibTransId="{4B092248-7072-4C03-9EE7-644E71BFBFD9}"/>
    <dgm:cxn modelId="{C33F669C-965D-49F1-A1DB-7A18B563BDDF}" type="presParOf" srcId="{2D703B01-1BED-4305-82EA-9938A26A1DBB}" destId="{0021976A-B273-4480-88AD-62AADCE1A785}" srcOrd="0" destOrd="0" presId="urn:microsoft.com/office/officeart/2005/8/layout/process5"/>
    <dgm:cxn modelId="{209CF29F-F7D0-4920-BD8C-262F23F17644}" type="presParOf" srcId="{2D703B01-1BED-4305-82EA-9938A26A1DBB}" destId="{838B4561-549A-43D6-B9BD-D17A79ABB5DF}" srcOrd="1" destOrd="0" presId="urn:microsoft.com/office/officeart/2005/8/layout/process5"/>
    <dgm:cxn modelId="{E322AE8F-C4F6-429A-BD74-52A6277C6A85}" type="presParOf" srcId="{838B4561-549A-43D6-B9BD-D17A79ABB5DF}" destId="{81BDB6A9-2610-46C6-8977-B99233DD0966}" srcOrd="0" destOrd="0" presId="urn:microsoft.com/office/officeart/2005/8/layout/process5"/>
    <dgm:cxn modelId="{2DF42613-D9A3-48D2-8EBD-B759F431F1A9}" type="presParOf" srcId="{2D703B01-1BED-4305-82EA-9938A26A1DBB}" destId="{11898A04-791D-4E8D-A4E1-58752365F968}" srcOrd="2" destOrd="0" presId="urn:microsoft.com/office/officeart/2005/8/layout/process5"/>
    <dgm:cxn modelId="{C7BDFE30-5428-4524-8C05-3CC980BAA304}" type="presParOf" srcId="{2D703B01-1BED-4305-82EA-9938A26A1DBB}" destId="{600E3E4A-8D0D-4529-8DA9-C4979E136B98}" srcOrd="3" destOrd="0" presId="urn:microsoft.com/office/officeart/2005/8/layout/process5"/>
    <dgm:cxn modelId="{971D6F5D-402C-4796-8658-F03CA72B3220}" type="presParOf" srcId="{600E3E4A-8D0D-4529-8DA9-C4979E136B98}" destId="{EEEF3EAD-35C1-4897-ADFC-138AA0830FF5}" srcOrd="0" destOrd="0" presId="urn:microsoft.com/office/officeart/2005/8/layout/process5"/>
    <dgm:cxn modelId="{45124098-0247-4AA9-A98F-8DD5FC45AA12}" type="presParOf" srcId="{2D703B01-1BED-4305-82EA-9938A26A1DBB}" destId="{6957A530-59F9-468A-A4D7-FA1E35374355}" srcOrd="4" destOrd="0" presId="urn:microsoft.com/office/officeart/2005/8/layout/process5"/>
    <dgm:cxn modelId="{BCA8876F-CCD7-45DF-91F3-74B0B359D331}" type="presParOf" srcId="{2D703B01-1BED-4305-82EA-9938A26A1DBB}" destId="{0217566F-AC83-4358-ABE6-79897D680CE8}" srcOrd="5" destOrd="0" presId="urn:microsoft.com/office/officeart/2005/8/layout/process5"/>
    <dgm:cxn modelId="{10F17477-CF3F-4F8A-81FA-62C44CFA6E26}" type="presParOf" srcId="{0217566F-AC83-4358-ABE6-79897D680CE8}" destId="{C48AD5F3-6D03-4C38-BAA6-6343662EA11A}" srcOrd="0" destOrd="0" presId="urn:microsoft.com/office/officeart/2005/8/layout/process5"/>
    <dgm:cxn modelId="{10AAD18B-69AB-4DB1-AEA4-25629141EFAD}" type="presParOf" srcId="{2D703B01-1BED-4305-82EA-9938A26A1DBB}" destId="{25D29396-0FBE-4529-9C7E-BD398E4AF44B}" srcOrd="6" destOrd="0" presId="urn:microsoft.com/office/officeart/2005/8/layout/process5"/>
    <dgm:cxn modelId="{2347A608-EAEB-41B9-B07F-C2A9A5668AF0}" type="presParOf" srcId="{2D703B01-1BED-4305-82EA-9938A26A1DBB}" destId="{E4D7BC26-83FE-4738-B191-A0C2A2615E98}" srcOrd="7" destOrd="0" presId="urn:microsoft.com/office/officeart/2005/8/layout/process5"/>
    <dgm:cxn modelId="{2807F7F5-E1F1-4EA3-810B-D48D851EDEFD}" type="presParOf" srcId="{E4D7BC26-83FE-4738-B191-A0C2A2615E98}" destId="{7E38A858-0FD5-4989-90F8-FF96C8C60003}" srcOrd="0" destOrd="0" presId="urn:microsoft.com/office/officeart/2005/8/layout/process5"/>
    <dgm:cxn modelId="{BA8F2B0E-D315-4280-9F45-E854FEEF07C9}" type="presParOf" srcId="{2D703B01-1BED-4305-82EA-9938A26A1DBB}" destId="{A9D47281-E741-4C49-9450-39ED1A117DC8}" srcOrd="8" destOrd="0" presId="urn:microsoft.com/office/officeart/2005/8/layout/process5"/>
    <dgm:cxn modelId="{C687281D-DA51-4B30-B96D-537F67CFEFDA}" type="presParOf" srcId="{2D703B01-1BED-4305-82EA-9938A26A1DBB}" destId="{93A5C72F-D58D-4800-B62A-8D236EFF9056}" srcOrd="9" destOrd="0" presId="urn:microsoft.com/office/officeart/2005/8/layout/process5"/>
    <dgm:cxn modelId="{43E3E5B5-F968-483F-B60F-3F7BF06355D6}" type="presParOf" srcId="{93A5C72F-D58D-4800-B62A-8D236EFF9056}" destId="{BAD09A41-2617-45B3-B3E1-C13716D2E357}" srcOrd="0" destOrd="0" presId="urn:microsoft.com/office/officeart/2005/8/layout/process5"/>
    <dgm:cxn modelId="{F919425B-D5B8-4A43-B350-008B07B38688}" type="presParOf" srcId="{2D703B01-1BED-4305-82EA-9938A26A1DBB}" destId="{C29F3B23-F7FD-4B6E-A1CA-0A5FC684C001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21976A-B273-4480-88AD-62AADCE1A785}">
      <dsp:nvSpPr>
        <dsp:cNvPr id="0" name=""/>
        <dsp:cNvSpPr/>
      </dsp:nvSpPr>
      <dsp:spPr>
        <a:xfrm>
          <a:off x="6591" y="824264"/>
          <a:ext cx="1970044" cy="1182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Legislation introduced in the House or Senate</a:t>
          </a:r>
          <a:endParaRPr lang="en-US" sz="1600" kern="1200" dirty="0"/>
        </a:p>
      </dsp:txBody>
      <dsp:txXfrm>
        <a:off x="41211" y="858884"/>
        <a:ext cx="1900804" cy="1112786"/>
      </dsp:txXfrm>
    </dsp:sp>
    <dsp:sp modelId="{838B4561-549A-43D6-B9BD-D17A79ABB5DF}">
      <dsp:nvSpPr>
        <dsp:cNvPr id="0" name=""/>
        <dsp:cNvSpPr/>
      </dsp:nvSpPr>
      <dsp:spPr>
        <a:xfrm>
          <a:off x="2149999" y="1170992"/>
          <a:ext cx="417649" cy="4885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2149999" y="1268706"/>
        <a:ext cx="292354" cy="293142"/>
      </dsp:txXfrm>
    </dsp:sp>
    <dsp:sp modelId="{11898A04-791D-4E8D-A4E1-58752365F968}">
      <dsp:nvSpPr>
        <dsp:cNvPr id="0" name=""/>
        <dsp:cNvSpPr/>
      </dsp:nvSpPr>
      <dsp:spPr>
        <a:xfrm>
          <a:off x="2764652" y="824264"/>
          <a:ext cx="1970044" cy="1182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Amendment is approved in the first chamber</a:t>
          </a:r>
          <a:endParaRPr lang="en-US" sz="1600" kern="1200" dirty="0"/>
        </a:p>
      </dsp:txBody>
      <dsp:txXfrm>
        <a:off x="2799272" y="858884"/>
        <a:ext cx="1900804" cy="1112786"/>
      </dsp:txXfrm>
    </dsp:sp>
    <dsp:sp modelId="{600E3E4A-8D0D-4529-8DA9-C4979E136B98}">
      <dsp:nvSpPr>
        <dsp:cNvPr id="0" name=""/>
        <dsp:cNvSpPr/>
      </dsp:nvSpPr>
      <dsp:spPr>
        <a:xfrm>
          <a:off x="4908060" y="1170992"/>
          <a:ext cx="417649" cy="4885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908060" y="1268706"/>
        <a:ext cx="292354" cy="293142"/>
      </dsp:txXfrm>
    </dsp:sp>
    <dsp:sp modelId="{6957A530-59F9-468A-A4D7-FA1E35374355}">
      <dsp:nvSpPr>
        <dsp:cNvPr id="0" name=""/>
        <dsp:cNvSpPr/>
      </dsp:nvSpPr>
      <dsp:spPr>
        <a:xfrm>
          <a:off x="5522714" y="824264"/>
          <a:ext cx="1970044" cy="1182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Amendment is approved in the second chamber</a:t>
          </a:r>
          <a:endParaRPr lang="en-US" sz="1600" kern="1200" dirty="0"/>
        </a:p>
      </dsp:txBody>
      <dsp:txXfrm>
        <a:off x="5557334" y="858884"/>
        <a:ext cx="1900804" cy="1112786"/>
      </dsp:txXfrm>
    </dsp:sp>
    <dsp:sp modelId="{0217566F-AC83-4358-ABE6-79897D680CE8}">
      <dsp:nvSpPr>
        <dsp:cNvPr id="0" name=""/>
        <dsp:cNvSpPr/>
      </dsp:nvSpPr>
      <dsp:spPr>
        <a:xfrm rot="5400000">
          <a:off x="6298912" y="2144194"/>
          <a:ext cx="417649" cy="4885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-5400000">
        <a:off x="6361166" y="2179655"/>
        <a:ext cx="293142" cy="292354"/>
      </dsp:txXfrm>
    </dsp:sp>
    <dsp:sp modelId="{25D29396-0FBE-4529-9C7E-BD398E4AF44B}">
      <dsp:nvSpPr>
        <dsp:cNvPr id="0" name=""/>
        <dsp:cNvSpPr/>
      </dsp:nvSpPr>
      <dsp:spPr>
        <a:xfrm>
          <a:off x="5522714" y="2794308"/>
          <a:ext cx="1970044" cy="1182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Each state must introduce legislation in both the state house and senate</a:t>
          </a:r>
          <a:endParaRPr lang="en-US" sz="1600" kern="1200" dirty="0"/>
        </a:p>
      </dsp:txBody>
      <dsp:txXfrm>
        <a:off x="5557334" y="2828928"/>
        <a:ext cx="1900804" cy="1112786"/>
      </dsp:txXfrm>
    </dsp:sp>
    <dsp:sp modelId="{E4D7BC26-83FE-4738-B191-A0C2A2615E98}">
      <dsp:nvSpPr>
        <dsp:cNvPr id="0" name=""/>
        <dsp:cNvSpPr/>
      </dsp:nvSpPr>
      <dsp:spPr>
        <a:xfrm rot="10800000">
          <a:off x="4931701" y="3141036"/>
          <a:ext cx="417649" cy="4885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5056996" y="3238750"/>
        <a:ext cx="292354" cy="293142"/>
      </dsp:txXfrm>
    </dsp:sp>
    <dsp:sp modelId="{A9D47281-E741-4C49-9450-39ED1A117DC8}">
      <dsp:nvSpPr>
        <dsp:cNvPr id="0" name=""/>
        <dsp:cNvSpPr/>
      </dsp:nvSpPr>
      <dsp:spPr>
        <a:xfrm>
          <a:off x="2764652" y="2794308"/>
          <a:ext cx="1970044" cy="1182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amendment must be approved by both state chambers</a:t>
          </a:r>
          <a:endParaRPr lang="en-US" sz="1600" kern="1200" dirty="0"/>
        </a:p>
      </dsp:txBody>
      <dsp:txXfrm>
        <a:off x="2799272" y="2828928"/>
        <a:ext cx="1900804" cy="1112786"/>
      </dsp:txXfrm>
    </dsp:sp>
    <dsp:sp modelId="{93A5C72F-D58D-4800-B62A-8D236EFF9056}">
      <dsp:nvSpPr>
        <dsp:cNvPr id="0" name=""/>
        <dsp:cNvSpPr/>
      </dsp:nvSpPr>
      <dsp:spPr>
        <a:xfrm rot="10800000">
          <a:off x="2173639" y="3141036"/>
          <a:ext cx="417649" cy="4885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2298934" y="3238750"/>
        <a:ext cx="292354" cy="293142"/>
      </dsp:txXfrm>
    </dsp:sp>
    <dsp:sp modelId="{C29F3B23-F7FD-4B6E-A1CA-0A5FC684C001}">
      <dsp:nvSpPr>
        <dsp:cNvPr id="0" name=""/>
        <dsp:cNvSpPr/>
      </dsp:nvSpPr>
      <dsp:spPr>
        <a:xfrm>
          <a:off x="6591" y="2794308"/>
          <a:ext cx="1970044" cy="1182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38 states must approve the amendment in order for it to take effect</a:t>
          </a:r>
          <a:endParaRPr lang="en-US" sz="1600" kern="1200" dirty="0"/>
        </a:p>
      </dsp:txBody>
      <dsp:txXfrm>
        <a:off x="41211" y="2828928"/>
        <a:ext cx="1900804" cy="11127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1E37F-2048-4846-A960-EBB281A5273C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CB0E6-7B43-4315-B364-95AAABD9FB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68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CB0E6-7B43-4315-B364-95AAABD9FBB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1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2277B3F-F8BC-4CD1-BCBF-0AFFD76E427F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DD484CC-3548-45D5-AF6C-3F915C5F6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59898"/>
            <a:ext cx="7620000" cy="1472184"/>
          </a:xfrm>
        </p:spPr>
        <p:txBody>
          <a:bodyPr/>
          <a:lstStyle/>
          <a:p>
            <a:r>
              <a:rPr lang="en-US" dirty="0" smtClean="0"/>
              <a:t>Equal Rights for All?</a:t>
            </a:r>
            <a:br>
              <a:rPr lang="en-US" dirty="0" smtClean="0"/>
            </a:br>
            <a:r>
              <a:rPr lang="en-US" dirty="0" smtClean="0"/>
              <a:t>The ERA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Emily Schnurr, PhD Student</a:t>
            </a:r>
          </a:p>
          <a:p>
            <a:pPr algn="ctr"/>
            <a:r>
              <a:rPr lang="en-US" sz="2000" dirty="0" smtClean="0"/>
              <a:t>Grant Walsh-Haines, Graduate Teaching Scholar</a:t>
            </a:r>
          </a:p>
          <a:p>
            <a:pPr algn="ctr"/>
            <a:r>
              <a:rPr lang="en-US" sz="2000" b="1" dirty="0" smtClean="0"/>
              <a:t>Northern Arizona University</a:t>
            </a:r>
          </a:p>
          <a:p>
            <a:pPr algn="ctr"/>
            <a:r>
              <a:rPr lang="en-US" sz="2000" dirty="0" smtClean="0"/>
              <a:t>Department of Politics &amp; International Affairs</a:t>
            </a:r>
            <a:endParaRPr lang="en-US" sz="2000" dirty="0"/>
          </a:p>
        </p:txBody>
      </p:sp>
      <p:pic>
        <p:nvPicPr>
          <p:cNvPr id="3074" name="Picture 2" descr="C:\Users\Emily\Desktop\ERA l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133600"/>
            <a:ext cx="80010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the ERA (still)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Emily\Desktop\ERA prot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95400"/>
            <a:ext cx="7821612" cy="5280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"/>
            <a:ext cx="7498080" cy="2819400"/>
          </a:xfrm>
        </p:spPr>
        <p:txBody>
          <a:bodyPr/>
          <a:lstStyle/>
          <a:p>
            <a:r>
              <a:rPr lang="en-US" dirty="0" smtClean="0"/>
              <a:t>“The ERA remains the best option to overcome the inability of existing equal protection jurisprudence to achieve rigorous protection against sex discrimination” (Stephens, 2015).</a:t>
            </a:r>
            <a:endParaRPr lang="en-US" dirty="0"/>
          </a:p>
        </p:txBody>
      </p:sp>
      <p:pic>
        <p:nvPicPr>
          <p:cNvPr id="6" name="Picture 5" descr="20150109_era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971800"/>
            <a:ext cx="5562957" cy="37115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Litigation Losses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United States v. Morrison (2000)</a:t>
            </a:r>
          </a:p>
          <a:p>
            <a:r>
              <a:rPr lang="en-US" i="1" dirty="0" smtClean="0"/>
              <a:t>Gonzales v. </a:t>
            </a:r>
            <a:r>
              <a:rPr lang="en-US" i="1" dirty="0" err="1" smtClean="0"/>
              <a:t>Carhart</a:t>
            </a:r>
            <a:r>
              <a:rPr lang="en-US" i="1" dirty="0" smtClean="0"/>
              <a:t> (2007)</a:t>
            </a:r>
          </a:p>
          <a:p>
            <a:r>
              <a:rPr lang="en-US" i="1" dirty="0" smtClean="0"/>
              <a:t>Ledbetter v. Goodyear Tire and Rubber, Inc (2007)</a:t>
            </a:r>
          </a:p>
          <a:p>
            <a:r>
              <a:rPr lang="en-US" i="1" dirty="0" smtClean="0"/>
              <a:t>Wal-Mart Stores, Inc. v. Dukes (2011)</a:t>
            </a:r>
          </a:p>
          <a:p>
            <a:r>
              <a:rPr lang="en-US" i="1" dirty="0" smtClean="0"/>
              <a:t>Vance v. Ball State University (2013)</a:t>
            </a:r>
          </a:p>
          <a:p>
            <a:r>
              <a:rPr lang="en-US" i="1" dirty="0" smtClean="0"/>
              <a:t>Burwell v. Hobby Lobby (2014)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Opposition to the 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Phyllis </a:t>
            </a:r>
            <a:r>
              <a:rPr lang="en-US" dirty="0" smtClean="0"/>
              <a:t>Schlafly/STOP ERA/Eagle Forum</a:t>
            </a:r>
          </a:p>
          <a:p>
            <a:pPr lvl="1"/>
            <a:r>
              <a:rPr lang="en-US" dirty="0" smtClean="0"/>
              <a:t>Certain groups abandoned</a:t>
            </a:r>
          </a:p>
          <a:p>
            <a:pPr lvl="2"/>
            <a:r>
              <a:rPr lang="en-US" dirty="0" smtClean="0"/>
              <a:t>Women in custody battles</a:t>
            </a:r>
          </a:p>
          <a:p>
            <a:pPr lvl="2"/>
            <a:r>
              <a:rPr lang="en-US" dirty="0" smtClean="0"/>
              <a:t>Widows of veterans</a:t>
            </a:r>
          </a:p>
          <a:p>
            <a:pPr lvl="1"/>
            <a:r>
              <a:rPr lang="en-US" dirty="0" smtClean="0"/>
              <a:t>Same-sex marriage, Single-sex bathrooms…</a:t>
            </a:r>
          </a:p>
          <a:p>
            <a:r>
              <a:rPr lang="en-US" dirty="0" smtClean="0"/>
              <a:t>Concerned Women for America</a:t>
            </a:r>
          </a:p>
          <a:p>
            <a:pPr lvl="1"/>
            <a:r>
              <a:rPr lang="en-US" dirty="0" smtClean="0"/>
              <a:t>Feminism is ‘anti-family’</a:t>
            </a:r>
          </a:p>
          <a:p>
            <a:pPr lvl="1"/>
            <a:r>
              <a:rPr lang="en-US" dirty="0" smtClean="0"/>
              <a:t>Men and women are fundamentally different and therefore </a:t>
            </a:r>
            <a:r>
              <a:rPr lang="en-US" i="1" dirty="0" smtClean="0"/>
              <a:t>ought to be </a:t>
            </a:r>
            <a:r>
              <a:rPr lang="en-US" dirty="0" smtClean="0"/>
              <a:t>treated differently under the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We Need the 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Gender neutral language encourages unfavorable legal </a:t>
            </a:r>
            <a:r>
              <a:rPr lang="en-US" dirty="0" smtClean="0"/>
              <a:t>interpretations </a:t>
            </a:r>
            <a:endParaRPr lang="en-US" dirty="0"/>
          </a:p>
          <a:p>
            <a:r>
              <a:rPr lang="en-US" dirty="0"/>
              <a:t>Reproductive rights are still at risk </a:t>
            </a:r>
          </a:p>
          <a:p>
            <a:r>
              <a:rPr lang="en-US" dirty="0" smtClean="0"/>
              <a:t>Would institutionalize gender based protections</a:t>
            </a:r>
          </a:p>
          <a:p>
            <a:r>
              <a:rPr lang="en-US" dirty="0" smtClean="0"/>
              <a:t>Some laws that specifically protect women perpetuate stereotypes about men and women</a:t>
            </a:r>
          </a:p>
          <a:p>
            <a:r>
              <a:rPr lang="en-US" smtClean="0"/>
              <a:t>Supreme Court compelled </a:t>
            </a:r>
            <a:r>
              <a:rPr lang="en-US" dirty="0" smtClean="0"/>
              <a:t>to apply strict scrutiny to cases involving sex discrimination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will it take to Pass the ERA?</a:t>
            </a:r>
            <a:endParaRPr lang="en-US" dirty="0"/>
          </a:p>
        </p:txBody>
      </p:sp>
      <p:pic>
        <p:nvPicPr>
          <p:cNvPr id="4" name="Picture 3" descr="ERAnowgroup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1" y="1295400"/>
            <a:ext cx="8039099" cy="5359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Three State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Rescinding ratification—Do the 35 state votes still count?</a:t>
            </a:r>
          </a:p>
          <a:p>
            <a:pPr lvl="1"/>
            <a:r>
              <a:rPr lang="en-US" i="1" dirty="0" smtClean="0"/>
              <a:t>Idaho v</a:t>
            </a:r>
            <a:r>
              <a:rPr lang="en-US" i="1" dirty="0"/>
              <a:t>. Freeman </a:t>
            </a:r>
            <a:r>
              <a:rPr lang="en-US" dirty="0"/>
              <a:t>(1981) determined </a:t>
            </a:r>
            <a:r>
              <a:rPr lang="en-US" dirty="0" smtClean="0"/>
              <a:t>that states may rescind their support for ERA</a:t>
            </a:r>
          </a:p>
          <a:p>
            <a:pPr lvl="1"/>
            <a:r>
              <a:rPr lang="en-US" dirty="0" smtClean="0"/>
              <a:t>Case was deemed ‘moot’ </a:t>
            </a:r>
          </a:p>
          <a:p>
            <a:r>
              <a:rPr lang="en-US" dirty="0" smtClean="0"/>
              <a:t>The three state strategy requires closing the gap… but then what?</a:t>
            </a:r>
          </a:p>
          <a:p>
            <a:pPr lvl="1"/>
            <a:r>
              <a:rPr lang="en-US" dirty="0" smtClean="0"/>
              <a:t>Will Congress pass a new ratification deadline?</a:t>
            </a:r>
          </a:p>
          <a:p>
            <a:pPr lvl="1"/>
            <a:r>
              <a:rPr lang="en-US" dirty="0" smtClean="0"/>
              <a:t>Delegate a decision to Congress after three more states approve</a:t>
            </a:r>
          </a:p>
          <a:p>
            <a:pPr lvl="1"/>
            <a:r>
              <a:rPr lang="en-US" dirty="0" smtClean="0"/>
              <a:t>Legal viability of ‘deadlines don’t mean closure’ when issue remains sufficiently contemporaneous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Do in Arizona?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Arizona be one of the three states?</a:t>
            </a:r>
            <a:endParaRPr lang="en-US" dirty="0"/>
          </a:p>
        </p:txBody>
      </p:sp>
      <p:pic>
        <p:nvPicPr>
          <p:cNvPr id="4" name="Picture 3" descr="286px-Map_of_USA_AZ.sv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438400"/>
            <a:ext cx="5638800" cy="3667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Arizona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95400"/>
            <a:ext cx="7498080" cy="4343400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/>
              <a:t>Education and Outreach</a:t>
            </a:r>
          </a:p>
          <a:p>
            <a:r>
              <a:rPr lang="en-US" dirty="0" smtClean="0"/>
              <a:t>Social Networking </a:t>
            </a:r>
            <a:r>
              <a:rPr lang="en-US" i="1" dirty="0" smtClean="0"/>
              <a:t>and </a:t>
            </a:r>
            <a:r>
              <a:rPr lang="en-US" dirty="0" smtClean="0"/>
              <a:t>collective action in the streets</a:t>
            </a:r>
          </a:p>
          <a:p>
            <a:r>
              <a:rPr lang="en-US" dirty="0" smtClean="0"/>
              <a:t>Dismantle the </a:t>
            </a:r>
            <a:r>
              <a:rPr lang="en-US" i="1" dirty="0" smtClean="0"/>
              <a:t>fear of feminism</a:t>
            </a:r>
          </a:p>
          <a:p>
            <a:r>
              <a:rPr lang="en-US" dirty="0" smtClean="0"/>
              <a:t>Counter arguments </a:t>
            </a:r>
            <a:r>
              <a:rPr lang="en-US" i="1" dirty="0" smtClean="0"/>
              <a:t>against</a:t>
            </a:r>
            <a:r>
              <a:rPr lang="en-US" dirty="0" smtClean="0"/>
              <a:t> the ERA</a:t>
            </a:r>
          </a:p>
          <a:p>
            <a:r>
              <a:rPr lang="en-US" dirty="0" smtClean="0"/>
              <a:t>Onboard conservatives in legislature</a:t>
            </a:r>
          </a:p>
          <a:p>
            <a:r>
              <a:rPr lang="en-US" dirty="0" smtClean="0"/>
              <a:t>Coalition-building with conservative organizations opposed to the 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0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rules of the game?</a:t>
            </a:r>
          </a:p>
          <a:p>
            <a:r>
              <a:rPr lang="en-US" dirty="0" smtClean="0"/>
              <a:t>Why is the ERA (still) important?</a:t>
            </a:r>
          </a:p>
          <a:p>
            <a:r>
              <a:rPr lang="en-US" dirty="0" smtClean="0"/>
              <a:t>What will it take to pass the ERA?</a:t>
            </a:r>
            <a:endParaRPr lang="en-US" dirty="0"/>
          </a:p>
        </p:txBody>
      </p:sp>
      <p:pic>
        <p:nvPicPr>
          <p:cNvPr id="4098" name="Picture 2" descr="C:\Users\Emily\Desktop\ERA the american w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505200"/>
            <a:ext cx="5334000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Rules of the Game?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Emily\Desktop\constitu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447800"/>
            <a:ext cx="76962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Equal Rights Amendment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Section 1: Equality of rights under the law shall not be denied or abridged by the United States or </a:t>
            </a:r>
            <a:r>
              <a:rPr lang="en-US" smtClean="0"/>
              <a:t>any state </a:t>
            </a:r>
            <a:r>
              <a:rPr lang="en-US" dirty="0" smtClean="0"/>
              <a:t>on account of sex. </a:t>
            </a:r>
          </a:p>
          <a:p>
            <a:r>
              <a:rPr lang="en-US" dirty="0" smtClean="0"/>
              <a:t>Section 2: The Congress shall have the power to enforce, by appropriate legislation, the provisions of this article. </a:t>
            </a:r>
          </a:p>
          <a:p>
            <a:r>
              <a:rPr lang="en-US" dirty="0" smtClean="0"/>
              <a:t>Section 3: This amendment shall take effect two years after the date of ratification.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Amendment?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improvement, correction or revision to the original content of the 1788 Constitution.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27 Amendments have been included to the Constitution.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Ratification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Options:</a:t>
            </a:r>
          </a:p>
          <a:p>
            <a:pPr lvl="1"/>
            <a:r>
              <a:rPr lang="en-US" dirty="0" smtClean="0"/>
              <a:t>Approval by 2/3 of both chambers of Congress, and ratification by ¾ of state legislatures. </a:t>
            </a:r>
          </a:p>
          <a:p>
            <a:pPr lvl="1"/>
            <a:r>
              <a:rPr lang="en-US" dirty="0" smtClean="0"/>
              <a:t>A Constitutional Convention to be called by 2/3 of the legislatures of the states, amendments ratified by ¾ of states. </a:t>
            </a:r>
          </a:p>
          <a:p>
            <a:pPr lvl="2"/>
            <a:r>
              <a:rPr lang="en-US" dirty="0" smtClean="0"/>
              <a:t>This method has never been used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Ratification Process, cont.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Emily\Desktop\ERA Ratified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Ratification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Introduced in 1923, passed by Congress in 1972.</a:t>
            </a:r>
          </a:p>
          <a:p>
            <a:r>
              <a:rPr lang="en-US" dirty="0" smtClean="0"/>
              <a:t>7 year time limit has been extended several times. </a:t>
            </a:r>
          </a:p>
          <a:p>
            <a:r>
              <a:rPr lang="en-US" dirty="0" smtClean="0"/>
              <a:t>Only 3 states are needed to ratify this amendment. </a:t>
            </a:r>
          </a:p>
          <a:p>
            <a:r>
              <a:rPr lang="en-US" dirty="0" smtClean="0"/>
              <a:t> The Madison Amendment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529</TotalTime>
  <Words>644</Words>
  <Application>Microsoft Office PowerPoint</Application>
  <PresentationFormat>On-screen Show (4:3)</PresentationFormat>
  <Paragraphs>82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Gill Sans MT</vt:lpstr>
      <vt:lpstr>Verdana</vt:lpstr>
      <vt:lpstr>Wingdings 2</vt:lpstr>
      <vt:lpstr>Solstice</vt:lpstr>
      <vt:lpstr>Equal Rights for All? The ERA in the 21st Century</vt:lpstr>
      <vt:lpstr>Overview</vt:lpstr>
      <vt:lpstr>What are the Rules of the Game?</vt:lpstr>
      <vt:lpstr>The Equal Rights Amendment</vt:lpstr>
      <vt:lpstr>What is an Amendment?</vt:lpstr>
      <vt:lpstr>The Ratification Process</vt:lpstr>
      <vt:lpstr>The Ratification Process, cont. </vt:lpstr>
      <vt:lpstr>PowerPoint Presentation</vt:lpstr>
      <vt:lpstr>Ratification Issues</vt:lpstr>
      <vt:lpstr>Why is the ERA (still) Important?</vt:lpstr>
      <vt:lpstr>PowerPoint Presentation</vt:lpstr>
      <vt:lpstr>Litigation Losses</vt:lpstr>
      <vt:lpstr>Opposition to the ERA</vt:lpstr>
      <vt:lpstr>Why We Need the ERA</vt:lpstr>
      <vt:lpstr>What will it take to Pass the ERA?</vt:lpstr>
      <vt:lpstr>The Three State Strategy</vt:lpstr>
      <vt:lpstr>What Can We Do in Arizona?</vt:lpstr>
      <vt:lpstr>Strategies for Arizona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Equal Rights for All? The ERA in the 21st Century</dc:title>
  <dc:creator>Emily</dc:creator>
  <cp:lastModifiedBy>Jodie Lawrosky</cp:lastModifiedBy>
  <cp:revision>16</cp:revision>
  <dcterms:created xsi:type="dcterms:W3CDTF">2016-04-18T19:15:24Z</dcterms:created>
  <dcterms:modified xsi:type="dcterms:W3CDTF">2016-07-04T07:06:24Z</dcterms:modified>
</cp:coreProperties>
</file>